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58" r:id="rId4"/>
    <p:sldId id="259" r:id="rId5"/>
    <p:sldId id="260" r:id="rId6"/>
    <p:sldId id="288" r:id="rId7"/>
    <p:sldId id="263" r:id="rId8"/>
    <p:sldId id="261" r:id="rId9"/>
    <p:sldId id="262" r:id="rId10"/>
    <p:sldId id="289" r:id="rId11"/>
    <p:sldId id="264" r:id="rId12"/>
    <p:sldId id="265" r:id="rId13"/>
    <p:sldId id="266" r:id="rId14"/>
    <p:sldId id="267" r:id="rId15"/>
    <p:sldId id="290" r:id="rId16"/>
    <p:sldId id="268" r:id="rId17"/>
    <p:sldId id="269" r:id="rId18"/>
    <p:sldId id="270" r:id="rId19"/>
    <p:sldId id="271" r:id="rId20"/>
    <p:sldId id="291" r:id="rId21"/>
    <p:sldId id="293" r:id="rId22"/>
    <p:sldId id="301" r:id="rId23"/>
    <p:sldId id="272" r:id="rId24"/>
    <p:sldId id="273" r:id="rId25"/>
    <p:sldId id="275" r:id="rId26"/>
    <p:sldId id="276" r:id="rId27"/>
    <p:sldId id="277" r:id="rId28"/>
    <p:sldId id="278" r:id="rId29"/>
    <p:sldId id="279" r:id="rId30"/>
    <p:sldId id="295" r:id="rId31"/>
    <p:sldId id="280" r:id="rId32"/>
    <p:sldId id="296" r:id="rId33"/>
    <p:sldId id="300" r:id="rId34"/>
    <p:sldId id="281" r:id="rId35"/>
    <p:sldId id="282" r:id="rId36"/>
    <p:sldId id="297" r:id="rId37"/>
    <p:sldId id="283" r:id="rId38"/>
    <p:sldId id="284" r:id="rId39"/>
    <p:sldId id="287" r:id="rId4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F53D4-BF15-4AD6-B797-022C41C0F4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991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4E663-1E04-4464-9368-7E6305F630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746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D4D40-39EC-4A2F-8B96-E87465B1A6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719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CDCF4-B4D5-4CAD-8BAD-E14B8938F5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60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ABC13C-664C-42A8-A608-791F743EE9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397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86285-FB22-4E4B-ADC7-560CA03355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828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100E3-4FEA-4306-A3DD-0E35BD9290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66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05A92-D8D1-4C78-B129-74E0DABB31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008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D62D1-A441-43CB-9258-3909E6A85C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07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A9492-9A9B-4BFE-93A2-56A1946C7A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521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11641-9C8F-45B1-8AFA-E4D2E6075E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660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76AF821C-9D84-4BF1-9E5A-D5378C0093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1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CC"/>
            </a:gs>
            <a:gs pos="100000">
              <a:srgbClr val="E7FF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Market Failure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Diagrams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5508625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Time for you to draw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Draw an under-production diagram on your white boards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smtClean="0"/>
          </a:p>
        </p:txBody>
      </p:sp>
      <p:pic>
        <p:nvPicPr>
          <p:cNvPr id="11267" name="Picture 2" descr="http://library.thinkquest.org/J001156/pencil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28625"/>
            <a:ext cx="3333750" cy="494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Back again to our perfect market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Now assume that there is market failure and the market consumes too much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This is a market for demerit goods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Which curve needs to be added                                   and where?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162175" y="3624263"/>
            <a:ext cx="850900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Price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795963" y="63817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3144838" y="36464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3144838" y="6337300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3602038" y="4052888"/>
            <a:ext cx="2081212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762625" y="5949950"/>
            <a:ext cx="465138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D</a:t>
            </a: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flipV="1">
            <a:off x="3449638" y="4764088"/>
            <a:ext cx="2436812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5940425" y="4581525"/>
            <a:ext cx="42227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S</a:t>
            </a:r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4819650" y="52689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4656138" y="6388100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rot="5400000">
            <a:off x="3990182" y="4447381"/>
            <a:ext cx="0" cy="1639887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2520950" y="5157788"/>
            <a:ext cx="568325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P*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pic>
        <p:nvPicPr>
          <p:cNvPr id="12303" name="Picture 16" descr="burg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962150"/>
            <a:ext cx="331152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When we think of consumption we need to think of the demand curve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If the market is consuming too much we need to add a demand curve to show too much Q (Q1)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If government wants to reduce the                                                   market failure which way does it                                 need to shift the demand curve?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We need to get less consumption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 less - left</a:t>
            </a:r>
          </a:p>
        </p:txBody>
      </p:sp>
      <p:pic>
        <p:nvPicPr>
          <p:cNvPr id="13315" name="Picture 15" descr="burg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962150"/>
            <a:ext cx="331152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2162175" y="3624263"/>
            <a:ext cx="850900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Price</a:t>
            </a: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5795963" y="63817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13318" name="Line 5"/>
          <p:cNvSpPr>
            <a:spLocks noChangeShapeType="1"/>
          </p:cNvSpPr>
          <p:nvPr/>
        </p:nvSpPr>
        <p:spPr bwMode="auto">
          <a:xfrm>
            <a:off x="3144838" y="36464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3319" name="Line 6"/>
          <p:cNvSpPr>
            <a:spLocks noChangeShapeType="1"/>
          </p:cNvSpPr>
          <p:nvPr/>
        </p:nvSpPr>
        <p:spPr bwMode="auto">
          <a:xfrm>
            <a:off x="3144838" y="6337300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3320" name="Line 7"/>
          <p:cNvSpPr>
            <a:spLocks noChangeShapeType="1"/>
          </p:cNvSpPr>
          <p:nvPr/>
        </p:nvSpPr>
        <p:spPr bwMode="auto">
          <a:xfrm>
            <a:off x="3602038" y="4052888"/>
            <a:ext cx="2081212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3321" name="Text Box 8"/>
          <p:cNvSpPr txBox="1">
            <a:spLocks noChangeArrowheads="1"/>
          </p:cNvSpPr>
          <p:nvPr/>
        </p:nvSpPr>
        <p:spPr bwMode="auto">
          <a:xfrm>
            <a:off x="5692775" y="5778500"/>
            <a:ext cx="465138" cy="246063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latin typeface="Tahoma" panose="020B0604030504040204" pitchFamily="34" charset="0"/>
              </a:rPr>
              <a:t>D1</a:t>
            </a:r>
            <a:endParaRPr lang="en-US" altLang="en-US" sz="1000" dirty="0">
              <a:latin typeface="Tahoma" panose="020B0604030504040204" pitchFamily="34" charset="0"/>
            </a:endParaRPr>
          </a:p>
        </p:txBody>
      </p:sp>
      <p:sp>
        <p:nvSpPr>
          <p:cNvPr id="13322" name="Line 9"/>
          <p:cNvSpPr>
            <a:spLocks noChangeShapeType="1"/>
          </p:cNvSpPr>
          <p:nvPr/>
        </p:nvSpPr>
        <p:spPr bwMode="auto">
          <a:xfrm flipV="1">
            <a:off x="3449638" y="4764088"/>
            <a:ext cx="2436812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3323" name="Text Box 10"/>
          <p:cNvSpPr txBox="1">
            <a:spLocks noChangeArrowheads="1"/>
          </p:cNvSpPr>
          <p:nvPr/>
        </p:nvSpPr>
        <p:spPr bwMode="auto">
          <a:xfrm>
            <a:off x="5940425" y="4581525"/>
            <a:ext cx="42227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S</a:t>
            </a:r>
          </a:p>
        </p:txBody>
      </p:sp>
      <p:sp>
        <p:nvSpPr>
          <p:cNvPr id="13324" name="Line 11"/>
          <p:cNvSpPr>
            <a:spLocks noChangeShapeType="1"/>
          </p:cNvSpPr>
          <p:nvPr/>
        </p:nvSpPr>
        <p:spPr bwMode="auto">
          <a:xfrm>
            <a:off x="4819650" y="52689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3325" name="Text Box 12"/>
          <p:cNvSpPr txBox="1">
            <a:spLocks noChangeArrowheads="1"/>
          </p:cNvSpPr>
          <p:nvPr/>
        </p:nvSpPr>
        <p:spPr bwMode="auto">
          <a:xfrm>
            <a:off x="4694238" y="6388100"/>
            <a:ext cx="574675" cy="277813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Q1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26" name="Line 16"/>
          <p:cNvSpPr>
            <a:spLocks noChangeShapeType="1"/>
          </p:cNvSpPr>
          <p:nvPr/>
        </p:nvSpPr>
        <p:spPr bwMode="auto">
          <a:xfrm>
            <a:off x="3292475" y="4229100"/>
            <a:ext cx="1936750" cy="193675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5241925" y="6038850"/>
            <a:ext cx="419100" cy="246063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latin typeface="Tahoma" panose="020B0604030504040204" pitchFamily="34" charset="0"/>
              </a:rPr>
              <a:t>D</a:t>
            </a:r>
            <a:endParaRPr lang="en-US" altLang="en-US" sz="1000" dirty="0">
              <a:latin typeface="Tahoma" panose="020B0604030504040204" pitchFamily="34" charset="0"/>
            </a:endParaRPr>
          </a:p>
        </p:txBody>
      </p:sp>
      <p:sp>
        <p:nvSpPr>
          <p:cNvPr id="28" name="Line 20"/>
          <p:cNvSpPr>
            <a:spLocks noChangeShapeType="1"/>
          </p:cNvSpPr>
          <p:nvPr/>
        </p:nvSpPr>
        <p:spPr bwMode="auto">
          <a:xfrm>
            <a:off x="4500563" y="5445125"/>
            <a:ext cx="0" cy="8636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9" name="Text Box 21"/>
          <p:cNvSpPr txBox="1">
            <a:spLocks noChangeArrowheads="1"/>
          </p:cNvSpPr>
          <p:nvPr/>
        </p:nvSpPr>
        <p:spPr bwMode="auto">
          <a:xfrm>
            <a:off x="4140200" y="6381750"/>
            <a:ext cx="508000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Government needs to do something to shift demand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What can it do?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It could educate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This would shift demand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What else?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162175" y="3624263"/>
            <a:ext cx="850900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Price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795963" y="63817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3144838" y="36464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3144838" y="6337300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3602038" y="4052888"/>
            <a:ext cx="2081212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5692775" y="5778500"/>
            <a:ext cx="465138" cy="246063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latin typeface="Tahoma" panose="020B0604030504040204" pitchFamily="34" charset="0"/>
              </a:rPr>
              <a:t>D1</a:t>
            </a:r>
            <a:endParaRPr lang="en-US" altLang="en-US" sz="1000" dirty="0">
              <a:latin typeface="Tahoma" panose="020B0604030504040204" pitchFamily="34" charset="0"/>
            </a:endParaRP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V="1">
            <a:off x="3449638" y="4764088"/>
            <a:ext cx="2436812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5940425" y="4581525"/>
            <a:ext cx="42227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S</a:t>
            </a:r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4819650" y="52689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694238" y="6388100"/>
            <a:ext cx="574675" cy="277813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Q1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pic>
        <p:nvPicPr>
          <p:cNvPr id="14349" name="Picture 15" descr="burg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962150"/>
            <a:ext cx="331152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3292475" y="4229100"/>
            <a:ext cx="1936750" cy="193675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5241925" y="6038850"/>
            <a:ext cx="419100" cy="246063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latin typeface="Tahoma" panose="020B0604030504040204" pitchFamily="34" charset="0"/>
              </a:rPr>
              <a:t>D</a:t>
            </a:r>
            <a:endParaRPr lang="en-US" altLang="en-US" sz="1000" dirty="0">
              <a:latin typeface="Tahoma" panose="020B0604030504040204" pitchFamily="34" charset="0"/>
            </a:endParaRPr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>
            <a:off x="4500563" y="5445125"/>
            <a:ext cx="0" cy="8636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4140200" y="6381750"/>
            <a:ext cx="508000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4" grpId="0" animBg="1"/>
      <p:bldP spid="12305" grpId="0" animBg="1"/>
      <p:bldP spid="12308" grpId="0" animBg="1"/>
      <p:bldP spid="1230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15" descr="burg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877888"/>
            <a:ext cx="331152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950" y="115888"/>
            <a:ext cx="5184775" cy="601027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GB" sz="1800" dirty="0" smtClean="0"/>
              <a:t>It could also increase the price which would cause a contraction of demand.  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GB" sz="1800" dirty="0" smtClean="0"/>
              <a:t>How?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GB" sz="1800" dirty="0" smtClean="0"/>
              <a:t>It could place an indirect tax on the product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GB" sz="1800" dirty="0" smtClean="0"/>
              <a:t>This would shift the supply curve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GB" sz="1800" dirty="0" smtClean="0"/>
              <a:t>The price would increase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GB" sz="1800" dirty="0" smtClean="0"/>
              <a:t>Demand would contract to Q*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sz="1800" dirty="0" smtClean="0"/>
              <a:t>Could government actually reduce it to Q*?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sz="1800" dirty="0" smtClean="0"/>
              <a:t>Probably not because the tax would need to be so high that it might put the cigarette                                                     companies out of business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sz="1800" dirty="0" smtClean="0"/>
              <a:t>It can still                                                                                                      reduce the market                                                                                                      failure</a:t>
            </a:r>
            <a:endParaRPr lang="en-GB" sz="1800" dirty="0" smtClean="0"/>
          </a:p>
          <a:p>
            <a:pPr marL="0" indent="0" eaLnBrk="1" hangingPunct="1">
              <a:buFontTx/>
              <a:buNone/>
              <a:defRPr/>
            </a:pPr>
            <a:endParaRPr lang="en-GB" sz="2000" dirty="0" smtClean="0"/>
          </a:p>
        </p:txBody>
      </p:sp>
      <p:sp>
        <p:nvSpPr>
          <p:cNvPr id="15364" name="Text Box 58"/>
          <p:cNvSpPr txBox="1">
            <a:spLocks noChangeArrowheads="1"/>
          </p:cNvSpPr>
          <p:nvPr/>
        </p:nvSpPr>
        <p:spPr bwMode="auto">
          <a:xfrm>
            <a:off x="2162175" y="3624263"/>
            <a:ext cx="850900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Price</a:t>
            </a:r>
          </a:p>
        </p:txBody>
      </p:sp>
      <p:sp>
        <p:nvSpPr>
          <p:cNvPr id="15365" name="Text Box 59"/>
          <p:cNvSpPr txBox="1">
            <a:spLocks noChangeArrowheads="1"/>
          </p:cNvSpPr>
          <p:nvPr/>
        </p:nvSpPr>
        <p:spPr bwMode="auto">
          <a:xfrm>
            <a:off x="5795963" y="63817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15366" name="Line 60"/>
          <p:cNvSpPr>
            <a:spLocks noChangeShapeType="1"/>
          </p:cNvSpPr>
          <p:nvPr/>
        </p:nvSpPr>
        <p:spPr bwMode="auto">
          <a:xfrm>
            <a:off x="3144838" y="36464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367" name="Line 61"/>
          <p:cNvSpPr>
            <a:spLocks noChangeShapeType="1"/>
          </p:cNvSpPr>
          <p:nvPr/>
        </p:nvSpPr>
        <p:spPr bwMode="auto">
          <a:xfrm>
            <a:off x="3144838" y="6337300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368" name="Line 62"/>
          <p:cNvSpPr>
            <a:spLocks noChangeShapeType="1"/>
          </p:cNvSpPr>
          <p:nvPr/>
        </p:nvSpPr>
        <p:spPr bwMode="auto">
          <a:xfrm>
            <a:off x="3602038" y="4052888"/>
            <a:ext cx="2081212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369" name="Text Box 63"/>
          <p:cNvSpPr txBox="1">
            <a:spLocks noChangeArrowheads="1"/>
          </p:cNvSpPr>
          <p:nvPr/>
        </p:nvSpPr>
        <p:spPr bwMode="auto">
          <a:xfrm>
            <a:off x="5762625" y="5949950"/>
            <a:ext cx="465138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D</a:t>
            </a:r>
          </a:p>
        </p:txBody>
      </p:sp>
      <p:sp>
        <p:nvSpPr>
          <p:cNvPr id="15370" name="Line 64"/>
          <p:cNvSpPr>
            <a:spLocks noChangeShapeType="1"/>
          </p:cNvSpPr>
          <p:nvPr/>
        </p:nvSpPr>
        <p:spPr bwMode="auto">
          <a:xfrm flipV="1">
            <a:off x="3449638" y="4764088"/>
            <a:ext cx="2436812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371" name="Text Box 65"/>
          <p:cNvSpPr txBox="1">
            <a:spLocks noChangeArrowheads="1"/>
          </p:cNvSpPr>
          <p:nvPr/>
        </p:nvSpPr>
        <p:spPr bwMode="auto">
          <a:xfrm>
            <a:off x="5724525" y="4076700"/>
            <a:ext cx="42227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S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15372" name="Line 66"/>
          <p:cNvSpPr>
            <a:spLocks noChangeShapeType="1"/>
          </p:cNvSpPr>
          <p:nvPr/>
        </p:nvSpPr>
        <p:spPr bwMode="auto">
          <a:xfrm>
            <a:off x="4819650" y="52689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373" name="Text Box 67"/>
          <p:cNvSpPr txBox="1">
            <a:spLocks noChangeArrowheads="1"/>
          </p:cNvSpPr>
          <p:nvPr/>
        </p:nvSpPr>
        <p:spPr bwMode="auto">
          <a:xfrm>
            <a:off x="4716463" y="6388100"/>
            <a:ext cx="576262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Q1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15374" name="Line 68"/>
          <p:cNvSpPr>
            <a:spLocks noChangeShapeType="1"/>
          </p:cNvSpPr>
          <p:nvPr/>
        </p:nvSpPr>
        <p:spPr bwMode="auto">
          <a:xfrm rot="5400000">
            <a:off x="3990182" y="4447381"/>
            <a:ext cx="0" cy="1639887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375" name="Text Box 69"/>
          <p:cNvSpPr txBox="1">
            <a:spLocks noChangeArrowheads="1"/>
          </p:cNvSpPr>
          <p:nvPr/>
        </p:nvSpPr>
        <p:spPr bwMode="auto">
          <a:xfrm>
            <a:off x="2520950" y="5157788"/>
            <a:ext cx="568325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P1</a:t>
            </a:r>
          </a:p>
        </p:txBody>
      </p:sp>
      <p:sp>
        <p:nvSpPr>
          <p:cNvPr id="13382" name="Line 70"/>
          <p:cNvSpPr>
            <a:spLocks noChangeShapeType="1"/>
          </p:cNvSpPr>
          <p:nvPr/>
        </p:nvSpPr>
        <p:spPr bwMode="auto">
          <a:xfrm flipV="1">
            <a:off x="3276600" y="4365625"/>
            <a:ext cx="2436813" cy="1217613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377" name="Text Box 71"/>
          <p:cNvSpPr txBox="1">
            <a:spLocks noChangeArrowheads="1"/>
          </p:cNvSpPr>
          <p:nvPr/>
        </p:nvSpPr>
        <p:spPr bwMode="auto">
          <a:xfrm>
            <a:off x="5943600" y="4652963"/>
            <a:ext cx="501650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S1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13384" name="Line 72"/>
          <p:cNvSpPr>
            <a:spLocks noChangeShapeType="1"/>
          </p:cNvSpPr>
          <p:nvPr/>
        </p:nvSpPr>
        <p:spPr bwMode="auto">
          <a:xfrm>
            <a:off x="4500563" y="5013325"/>
            <a:ext cx="0" cy="12954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3385" name="Line 73"/>
          <p:cNvSpPr>
            <a:spLocks noChangeShapeType="1"/>
          </p:cNvSpPr>
          <p:nvPr/>
        </p:nvSpPr>
        <p:spPr bwMode="auto">
          <a:xfrm rot="5400000">
            <a:off x="3826669" y="4267994"/>
            <a:ext cx="0" cy="1347788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3386" name="Text Box 74"/>
          <p:cNvSpPr txBox="1">
            <a:spLocks noChangeArrowheads="1"/>
          </p:cNvSpPr>
          <p:nvPr/>
        </p:nvSpPr>
        <p:spPr bwMode="auto">
          <a:xfrm>
            <a:off x="4084638" y="6381750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13387" name="Text Box 75"/>
          <p:cNvSpPr txBox="1">
            <a:spLocks noChangeArrowheads="1"/>
          </p:cNvSpPr>
          <p:nvPr/>
        </p:nvSpPr>
        <p:spPr bwMode="auto">
          <a:xfrm>
            <a:off x="2530475" y="4797425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P*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15382" name="Line 76"/>
          <p:cNvSpPr>
            <a:spLocks noChangeShapeType="1"/>
          </p:cNvSpPr>
          <p:nvPr/>
        </p:nvSpPr>
        <p:spPr bwMode="auto">
          <a:xfrm flipH="1" flipV="1">
            <a:off x="4643438" y="4941888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3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3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3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3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3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33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82" grpId="0" animBg="1"/>
      <p:bldP spid="13384" grpId="0" animBg="1"/>
      <p:bldP spid="13385" grpId="0" animBg="1"/>
      <p:bldP spid="13386" grpId="0" animBg="1"/>
      <p:bldP spid="1338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5508625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Time for you to draw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Draw an over-consumption diagram on your white boards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smtClean="0"/>
          </a:p>
        </p:txBody>
      </p:sp>
      <p:pic>
        <p:nvPicPr>
          <p:cNvPr id="16387" name="Picture 2" descr="http://library.thinkquest.org/J001156/pencil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28625"/>
            <a:ext cx="3333750" cy="494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Back again to our perfect market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Now assume that there is market failure and the market consumes too little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This is a market for merit goods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Which curve needs to be added                                                     and where?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162175" y="3624263"/>
            <a:ext cx="850900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Price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795963" y="63817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3144838" y="36464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3144838" y="6337300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3602038" y="4052888"/>
            <a:ext cx="2081212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5762625" y="5949950"/>
            <a:ext cx="465138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D</a:t>
            </a:r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V="1">
            <a:off x="3449638" y="4764088"/>
            <a:ext cx="2436812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5940425" y="4581525"/>
            <a:ext cx="42227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S</a:t>
            </a:r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4819650" y="52689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4656138" y="6388100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 rot="5400000">
            <a:off x="3990182" y="4447381"/>
            <a:ext cx="0" cy="1639887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2520950" y="5157788"/>
            <a:ext cx="568325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P*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pic>
        <p:nvPicPr>
          <p:cNvPr id="17423" name="Picture 16" descr="vaccin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822450"/>
            <a:ext cx="352425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16" descr="vaccin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060575"/>
            <a:ext cx="352425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If the market is </a:t>
            </a:r>
            <a:r>
              <a:rPr lang="en-GB" sz="2400" dirty="0" smtClean="0">
                <a:solidFill>
                  <a:srgbClr val="FF0000"/>
                </a:solidFill>
              </a:rPr>
              <a:t>consuming</a:t>
            </a:r>
            <a:r>
              <a:rPr lang="en-GB" sz="2400" dirty="0" smtClean="0"/>
              <a:t> too little we need to add a demand curve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Where?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There is not enough consumption so we need to add to the left (we need to illustrate less Q)</a:t>
            </a: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409575" y="2786063"/>
            <a:ext cx="850900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Price</a:t>
            </a: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4043363" y="55435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18438" name="Line 5"/>
          <p:cNvSpPr>
            <a:spLocks noChangeShapeType="1"/>
          </p:cNvSpPr>
          <p:nvPr/>
        </p:nvSpPr>
        <p:spPr bwMode="auto">
          <a:xfrm>
            <a:off x="1392238" y="28082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39" name="Line 6"/>
          <p:cNvSpPr>
            <a:spLocks noChangeShapeType="1"/>
          </p:cNvSpPr>
          <p:nvPr/>
        </p:nvSpPr>
        <p:spPr bwMode="auto">
          <a:xfrm>
            <a:off x="1392238" y="5499100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" name="Line 7"/>
          <p:cNvSpPr>
            <a:spLocks noChangeShapeType="1"/>
          </p:cNvSpPr>
          <p:nvPr/>
        </p:nvSpPr>
        <p:spPr bwMode="auto">
          <a:xfrm>
            <a:off x="1849438" y="3214688"/>
            <a:ext cx="2081212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3960813" y="5051425"/>
            <a:ext cx="465137" cy="2619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100" dirty="0" smtClean="0">
                <a:latin typeface="Tahoma" panose="020B0604030504040204" pitchFamily="34" charset="0"/>
              </a:rPr>
              <a:t>D1</a:t>
            </a:r>
            <a:endParaRPr lang="en-US" altLang="en-US" sz="1100" dirty="0">
              <a:latin typeface="Tahoma" panose="020B0604030504040204" pitchFamily="34" charset="0"/>
            </a:endParaRPr>
          </a:p>
        </p:txBody>
      </p:sp>
      <p:sp>
        <p:nvSpPr>
          <p:cNvPr id="18442" name="Line 9"/>
          <p:cNvSpPr>
            <a:spLocks noChangeShapeType="1"/>
          </p:cNvSpPr>
          <p:nvPr/>
        </p:nvSpPr>
        <p:spPr bwMode="auto">
          <a:xfrm flipV="1">
            <a:off x="1697038" y="3925888"/>
            <a:ext cx="2436812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43" name="Text Box 10"/>
          <p:cNvSpPr txBox="1">
            <a:spLocks noChangeArrowheads="1"/>
          </p:cNvSpPr>
          <p:nvPr/>
        </p:nvSpPr>
        <p:spPr bwMode="auto">
          <a:xfrm>
            <a:off x="4187825" y="3743325"/>
            <a:ext cx="42227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S</a:t>
            </a:r>
          </a:p>
        </p:txBody>
      </p:sp>
      <p:sp>
        <p:nvSpPr>
          <p:cNvPr id="24" name="Line 11"/>
          <p:cNvSpPr>
            <a:spLocks noChangeShapeType="1"/>
          </p:cNvSpPr>
          <p:nvPr/>
        </p:nvSpPr>
        <p:spPr bwMode="auto">
          <a:xfrm>
            <a:off x="3067050" y="44307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2700338" y="5549900"/>
            <a:ext cx="504825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Q1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18446" name="Line 16"/>
          <p:cNvSpPr>
            <a:spLocks noChangeShapeType="1"/>
          </p:cNvSpPr>
          <p:nvPr/>
        </p:nvSpPr>
        <p:spPr bwMode="auto">
          <a:xfrm>
            <a:off x="2243138" y="2951163"/>
            <a:ext cx="1936750" cy="193675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47" name="Text Box 17"/>
          <p:cNvSpPr txBox="1">
            <a:spLocks noChangeArrowheads="1"/>
          </p:cNvSpPr>
          <p:nvPr/>
        </p:nvSpPr>
        <p:spPr bwMode="auto">
          <a:xfrm>
            <a:off x="2243138" y="2662238"/>
            <a:ext cx="457200" cy="246062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latin typeface="Tahoma" panose="020B0604030504040204" pitchFamily="34" charset="0"/>
              </a:rPr>
              <a:t>D</a:t>
            </a:r>
            <a:endParaRPr lang="en-US" altLang="en-US" sz="1000" dirty="0">
              <a:latin typeface="Tahoma" panose="020B0604030504040204" pitchFamily="34" charset="0"/>
            </a:endParaRPr>
          </a:p>
        </p:txBody>
      </p:sp>
      <p:sp>
        <p:nvSpPr>
          <p:cNvPr id="18448" name="Line 20"/>
          <p:cNvSpPr>
            <a:spLocks noChangeShapeType="1"/>
          </p:cNvSpPr>
          <p:nvPr/>
        </p:nvSpPr>
        <p:spPr bwMode="auto">
          <a:xfrm>
            <a:off x="3527425" y="4246563"/>
            <a:ext cx="12700" cy="1152525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449" name="Text Box 21"/>
          <p:cNvSpPr txBox="1">
            <a:spLocks noChangeArrowheads="1"/>
          </p:cNvSpPr>
          <p:nvPr/>
        </p:nvSpPr>
        <p:spPr bwMode="auto">
          <a:xfrm>
            <a:off x="3348038" y="5543550"/>
            <a:ext cx="461962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4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Government needs to do something to shift demand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What can it do?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It could educate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This would shift demand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Giving more Q (Q*)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What else?</a:t>
            </a:r>
          </a:p>
        </p:txBody>
      </p:sp>
      <p:pic>
        <p:nvPicPr>
          <p:cNvPr id="19459" name="Picture 22" descr="vaccin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822450"/>
            <a:ext cx="352425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409575" y="3482975"/>
            <a:ext cx="85090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Price</a:t>
            </a:r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4043363" y="6240463"/>
            <a:ext cx="971550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19462" name="Line 5"/>
          <p:cNvSpPr>
            <a:spLocks noChangeShapeType="1"/>
          </p:cNvSpPr>
          <p:nvPr/>
        </p:nvSpPr>
        <p:spPr bwMode="auto">
          <a:xfrm>
            <a:off x="1392238" y="3505200"/>
            <a:ext cx="0" cy="2690813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63" name="Line 6"/>
          <p:cNvSpPr>
            <a:spLocks noChangeShapeType="1"/>
          </p:cNvSpPr>
          <p:nvPr/>
        </p:nvSpPr>
        <p:spPr bwMode="auto">
          <a:xfrm>
            <a:off x="1392238" y="6196013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64" name="Line 7"/>
          <p:cNvSpPr>
            <a:spLocks noChangeShapeType="1"/>
          </p:cNvSpPr>
          <p:nvPr/>
        </p:nvSpPr>
        <p:spPr bwMode="auto">
          <a:xfrm>
            <a:off x="1849438" y="3911600"/>
            <a:ext cx="2081212" cy="2081213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65" name="Text Box 8"/>
          <p:cNvSpPr txBox="1">
            <a:spLocks noChangeArrowheads="1"/>
          </p:cNvSpPr>
          <p:nvPr/>
        </p:nvSpPr>
        <p:spPr bwMode="auto">
          <a:xfrm>
            <a:off x="3960813" y="5749925"/>
            <a:ext cx="465137" cy="2619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100" dirty="0" smtClean="0">
                <a:latin typeface="Tahoma" panose="020B0604030504040204" pitchFamily="34" charset="0"/>
              </a:rPr>
              <a:t>D1</a:t>
            </a:r>
            <a:endParaRPr lang="en-US" altLang="en-US" sz="1100" dirty="0">
              <a:latin typeface="Tahoma" panose="020B0604030504040204" pitchFamily="34" charset="0"/>
            </a:endParaRPr>
          </a:p>
        </p:txBody>
      </p:sp>
      <p:sp>
        <p:nvSpPr>
          <p:cNvPr id="19466" name="Line 9"/>
          <p:cNvSpPr>
            <a:spLocks noChangeShapeType="1"/>
          </p:cNvSpPr>
          <p:nvPr/>
        </p:nvSpPr>
        <p:spPr bwMode="auto">
          <a:xfrm flipV="1">
            <a:off x="1697038" y="4622800"/>
            <a:ext cx="2436812" cy="1217613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67" name="Text Box 10"/>
          <p:cNvSpPr txBox="1">
            <a:spLocks noChangeArrowheads="1"/>
          </p:cNvSpPr>
          <p:nvPr/>
        </p:nvSpPr>
        <p:spPr bwMode="auto">
          <a:xfrm>
            <a:off x="4187825" y="4440238"/>
            <a:ext cx="422275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S</a:t>
            </a:r>
          </a:p>
        </p:txBody>
      </p:sp>
      <p:sp>
        <p:nvSpPr>
          <p:cNvPr id="19468" name="Line 11"/>
          <p:cNvSpPr>
            <a:spLocks noChangeShapeType="1"/>
          </p:cNvSpPr>
          <p:nvPr/>
        </p:nvSpPr>
        <p:spPr bwMode="auto">
          <a:xfrm>
            <a:off x="3067050" y="5127625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69" name="Text Box 12"/>
          <p:cNvSpPr txBox="1">
            <a:spLocks noChangeArrowheads="1"/>
          </p:cNvSpPr>
          <p:nvPr/>
        </p:nvSpPr>
        <p:spPr bwMode="auto">
          <a:xfrm>
            <a:off x="2700338" y="6246813"/>
            <a:ext cx="504825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Q1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32" name="Line 16"/>
          <p:cNvSpPr>
            <a:spLocks noChangeShapeType="1"/>
          </p:cNvSpPr>
          <p:nvPr/>
        </p:nvSpPr>
        <p:spPr bwMode="auto">
          <a:xfrm>
            <a:off x="2243138" y="3648075"/>
            <a:ext cx="1936750" cy="193675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3" name="Text Box 17"/>
          <p:cNvSpPr txBox="1">
            <a:spLocks noChangeArrowheads="1"/>
          </p:cNvSpPr>
          <p:nvPr/>
        </p:nvSpPr>
        <p:spPr bwMode="auto">
          <a:xfrm>
            <a:off x="2243138" y="3359150"/>
            <a:ext cx="457200" cy="246063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latin typeface="Tahoma" panose="020B0604030504040204" pitchFamily="34" charset="0"/>
              </a:rPr>
              <a:t>D</a:t>
            </a:r>
            <a:endParaRPr lang="en-US" altLang="en-US" sz="1000" dirty="0">
              <a:latin typeface="Tahoma" panose="020B0604030504040204" pitchFamily="34" charset="0"/>
            </a:endParaRPr>
          </a:p>
        </p:txBody>
      </p:sp>
      <p:sp>
        <p:nvSpPr>
          <p:cNvPr id="34" name="Line 20"/>
          <p:cNvSpPr>
            <a:spLocks noChangeShapeType="1"/>
          </p:cNvSpPr>
          <p:nvPr/>
        </p:nvSpPr>
        <p:spPr bwMode="auto">
          <a:xfrm>
            <a:off x="3527425" y="4943475"/>
            <a:ext cx="12700" cy="1152525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3348038" y="6240463"/>
            <a:ext cx="461962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2" descr="vaccin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822450"/>
            <a:ext cx="352425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3675" y="0"/>
            <a:ext cx="82296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It could also decrease the price which would cause an extension of demand. 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How?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It could subsidise the product/service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This would shift the supply curve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The price would decrease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Demand would extend to </a:t>
            </a:r>
            <a:r>
              <a:rPr lang="en-GB" sz="2000" dirty="0" err="1" smtClean="0"/>
              <a:t>Qso</a:t>
            </a:r>
            <a:endParaRPr lang="en-GB" sz="20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sz="2000" dirty="0" smtClean="0"/>
              <a:t>Could government </a:t>
            </a:r>
            <a:r>
              <a:rPr lang="en-US" sz="2000" dirty="0" err="1" smtClean="0"/>
              <a:t>subsidise</a:t>
            </a:r>
            <a:r>
              <a:rPr lang="en-US" sz="2000" dirty="0" smtClean="0"/>
              <a:t> enough                                                        to get to </a:t>
            </a:r>
            <a:r>
              <a:rPr lang="en-US" sz="2000" dirty="0" err="1" smtClean="0"/>
              <a:t>Qso</a:t>
            </a:r>
            <a:r>
              <a:rPr lang="en-US" sz="2000" dirty="0" smtClean="0"/>
              <a:t>?</a:t>
            </a:r>
            <a:endParaRPr lang="en-GB" sz="2000" dirty="0" smtClean="0"/>
          </a:p>
        </p:txBody>
      </p:sp>
      <p:sp>
        <p:nvSpPr>
          <p:cNvPr id="20484" name="Text Box 58"/>
          <p:cNvSpPr txBox="1">
            <a:spLocks noChangeArrowheads="1"/>
          </p:cNvSpPr>
          <p:nvPr/>
        </p:nvSpPr>
        <p:spPr bwMode="auto">
          <a:xfrm>
            <a:off x="176213" y="3624263"/>
            <a:ext cx="850900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Price</a:t>
            </a:r>
          </a:p>
        </p:txBody>
      </p:sp>
      <p:sp>
        <p:nvSpPr>
          <p:cNvPr id="20485" name="Text Box 59"/>
          <p:cNvSpPr txBox="1">
            <a:spLocks noChangeArrowheads="1"/>
          </p:cNvSpPr>
          <p:nvPr/>
        </p:nvSpPr>
        <p:spPr bwMode="auto">
          <a:xfrm>
            <a:off x="3810000" y="63817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20486" name="Line 60"/>
          <p:cNvSpPr>
            <a:spLocks noChangeShapeType="1"/>
          </p:cNvSpPr>
          <p:nvPr/>
        </p:nvSpPr>
        <p:spPr bwMode="auto">
          <a:xfrm>
            <a:off x="1158875" y="36464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487" name="Line 61"/>
          <p:cNvSpPr>
            <a:spLocks noChangeShapeType="1"/>
          </p:cNvSpPr>
          <p:nvPr/>
        </p:nvSpPr>
        <p:spPr bwMode="auto">
          <a:xfrm>
            <a:off x="1158875" y="6337300"/>
            <a:ext cx="3300413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488" name="Line 62"/>
          <p:cNvSpPr>
            <a:spLocks noChangeShapeType="1"/>
          </p:cNvSpPr>
          <p:nvPr/>
        </p:nvSpPr>
        <p:spPr bwMode="auto">
          <a:xfrm>
            <a:off x="1616075" y="4052888"/>
            <a:ext cx="2081213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489" name="Text Box 63"/>
          <p:cNvSpPr txBox="1">
            <a:spLocks noChangeArrowheads="1"/>
          </p:cNvSpPr>
          <p:nvPr/>
        </p:nvSpPr>
        <p:spPr bwMode="auto">
          <a:xfrm>
            <a:off x="3776663" y="5949950"/>
            <a:ext cx="465137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D</a:t>
            </a:r>
          </a:p>
        </p:txBody>
      </p:sp>
      <p:sp>
        <p:nvSpPr>
          <p:cNvPr id="43" name="Line 64"/>
          <p:cNvSpPr>
            <a:spLocks noChangeShapeType="1"/>
          </p:cNvSpPr>
          <p:nvPr/>
        </p:nvSpPr>
        <p:spPr bwMode="auto">
          <a:xfrm flipV="1">
            <a:off x="1463675" y="4764088"/>
            <a:ext cx="2436813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491" name="Text Box 65"/>
          <p:cNvSpPr txBox="1">
            <a:spLocks noChangeArrowheads="1"/>
          </p:cNvSpPr>
          <p:nvPr/>
        </p:nvSpPr>
        <p:spPr bwMode="auto">
          <a:xfrm>
            <a:off x="3738563" y="4076700"/>
            <a:ext cx="446087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S1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45" name="Line 66"/>
          <p:cNvSpPr>
            <a:spLocks noChangeShapeType="1"/>
          </p:cNvSpPr>
          <p:nvPr/>
        </p:nvSpPr>
        <p:spPr bwMode="auto">
          <a:xfrm>
            <a:off x="2833688" y="52689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6" name="Text Box 67"/>
          <p:cNvSpPr txBox="1">
            <a:spLocks noChangeArrowheads="1"/>
          </p:cNvSpPr>
          <p:nvPr/>
        </p:nvSpPr>
        <p:spPr bwMode="auto">
          <a:xfrm>
            <a:off x="2730500" y="6388100"/>
            <a:ext cx="576263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47" name="Line 68"/>
          <p:cNvSpPr>
            <a:spLocks noChangeShapeType="1"/>
          </p:cNvSpPr>
          <p:nvPr/>
        </p:nvSpPr>
        <p:spPr bwMode="auto">
          <a:xfrm rot="5400000">
            <a:off x="2004219" y="4447381"/>
            <a:ext cx="0" cy="1639888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495" name="Text Box 69"/>
          <p:cNvSpPr txBox="1">
            <a:spLocks noChangeArrowheads="1"/>
          </p:cNvSpPr>
          <p:nvPr/>
        </p:nvSpPr>
        <p:spPr bwMode="auto">
          <a:xfrm>
            <a:off x="528638" y="4806950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P1</a:t>
            </a:r>
          </a:p>
        </p:txBody>
      </p:sp>
      <p:sp>
        <p:nvSpPr>
          <p:cNvPr id="20496" name="Line 70"/>
          <p:cNvSpPr>
            <a:spLocks noChangeShapeType="1"/>
          </p:cNvSpPr>
          <p:nvPr/>
        </p:nvSpPr>
        <p:spPr bwMode="auto">
          <a:xfrm flipV="1">
            <a:off x="1290638" y="4365625"/>
            <a:ext cx="2436812" cy="1217613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0" name="Text Box 71"/>
          <p:cNvSpPr txBox="1">
            <a:spLocks noChangeArrowheads="1"/>
          </p:cNvSpPr>
          <p:nvPr/>
        </p:nvSpPr>
        <p:spPr bwMode="auto">
          <a:xfrm>
            <a:off x="3957638" y="4652963"/>
            <a:ext cx="501650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S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20498" name="Line 72"/>
          <p:cNvSpPr>
            <a:spLocks noChangeShapeType="1"/>
          </p:cNvSpPr>
          <p:nvPr/>
        </p:nvSpPr>
        <p:spPr bwMode="auto">
          <a:xfrm>
            <a:off x="2514600" y="5013325"/>
            <a:ext cx="0" cy="12954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499" name="Line 73"/>
          <p:cNvSpPr>
            <a:spLocks noChangeShapeType="1"/>
          </p:cNvSpPr>
          <p:nvPr/>
        </p:nvSpPr>
        <p:spPr bwMode="auto">
          <a:xfrm rot="5400000">
            <a:off x="1840707" y="4267994"/>
            <a:ext cx="0" cy="1347787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500" name="Text Box 74"/>
          <p:cNvSpPr txBox="1">
            <a:spLocks noChangeArrowheads="1"/>
          </p:cNvSpPr>
          <p:nvPr/>
        </p:nvSpPr>
        <p:spPr bwMode="auto">
          <a:xfrm>
            <a:off x="2098675" y="6381750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Q1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54" name="Text Box 75"/>
          <p:cNvSpPr txBox="1">
            <a:spLocks noChangeArrowheads="1"/>
          </p:cNvSpPr>
          <p:nvPr/>
        </p:nvSpPr>
        <p:spPr bwMode="auto">
          <a:xfrm>
            <a:off x="517525" y="5170488"/>
            <a:ext cx="568325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P*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20502" name="Line 76"/>
          <p:cNvSpPr>
            <a:spLocks noChangeShapeType="1"/>
          </p:cNvSpPr>
          <p:nvPr/>
        </p:nvSpPr>
        <p:spPr bwMode="auto">
          <a:xfrm>
            <a:off x="2687638" y="4976813"/>
            <a:ext cx="207962" cy="230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5" grpId="0" animBg="1"/>
      <p:bldP spid="46" grpId="0" animBg="1"/>
      <p:bldP spid="47" grpId="0" animBg="1"/>
      <p:bldP spid="50" grpId="0" animBg="1"/>
      <p:bldP spid="5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youthempowermentsolutions.org/sites/default/files/objective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765175"/>
            <a:ext cx="2228850" cy="222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07963" y="404813"/>
            <a:ext cx="8229600" cy="3671887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en-GB" sz="2800" dirty="0" smtClean="0"/>
              <a:t>Learning Objective: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GB" sz="2400" dirty="0" smtClean="0"/>
              <a:t>To understand how to illustrate market failure with diagrams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GB" sz="2400" dirty="0" smtClean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GB" sz="2400" dirty="0" smtClean="0"/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GB" sz="2800" dirty="0" smtClean="0"/>
              <a:t>Learning Outcome / Success Criteria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GB" sz="2400" dirty="0" smtClean="0"/>
              <a:t>Draw over/under production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GB" sz="2400" dirty="0" smtClean="0"/>
              <a:t>Draw over/under consumption </a:t>
            </a:r>
          </a:p>
          <a:p>
            <a:pPr marL="0" indent="0" eaLnBrk="1" hangingPunct="1">
              <a:buFontTx/>
              <a:buNone/>
              <a:defRPr/>
            </a:pPr>
            <a:endParaRPr lang="en-GB" sz="2800" dirty="0" smtClean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GB" sz="2400" dirty="0" smtClean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GB" sz="2400" dirty="0" smtClean="0"/>
          </a:p>
        </p:txBody>
      </p:sp>
      <p:pic>
        <p:nvPicPr>
          <p:cNvPr id="37892" name="Picture 4" descr="baby-succ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429000"/>
            <a:ext cx="2546350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5508625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Time for you to draw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Draw an under-consumption diagram on your white boards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smtClean="0"/>
          </a:p>
        </p:txBody>
      </p:sp>
      <p:pic>
        <p:nvPicPr>
          <p:cNvPr id="21507" name="Picture 2" descr="http://library.thinkquest.org/J001156/pencil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28625"/>
            <a:ext cx="3333750" cy="494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5508625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Time for you to draw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Draw the following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GB" sz="2000" smtClean="0"/>
              <a:t>Over-consumption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GB" sz="2000" smtClean="0"/>
              <a:t>Under consumption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GB" sz="2000" smtClean="0"/>
              <a:t>Over production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GB" sz="2000" smtClean="0"/>
              <a:t>Under production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smtClean="0"/>
          </a:p>
        </p:txBody>
      </p:sp>
      <p:pic>
        <p:nvPicPr>
          <p:cNvPr id="22531" name="Picture 2" descr="http://library.thinkquest.org/J001156/pencil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28625"/>
            <a:ext cx="3333750" cy="494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youthempowermentsolutions.org/sites/default/files/objective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765175"/>
            <a:ext cx="2228850" cy="222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07963" y="404813"/>
            <a:ext cx="8229600" cy="3671887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en-GB" sz="2800" dirty="0" smtClean="0"/>
              <a:t>Learning Objective: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GB" sz="2400" dirty="0" smtClean="0"/>
              <a:t>To understand how to illustrate market failure diagrams with the proper notation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GB" sz="2400" dirty="0" smtClean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GB" sz="2400" dirty="0" smtClean="0"/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GB" sz="2800" dirty="0" smtClean="0"/>
              <a:t>Learning Outcome / Success Criteria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GB" sz="2400" dirty="0" smtClean="0"/>
              <a:t>Draw over/under production                                  diagrams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GB" sz="2400" dirty="0" smtClean="0"/>
              <a:t>Successfully answer a 10                                       mark question </a:t>
            </a:r>
          </a:p>
          <a:p>
            <a:pPr marL="0" indent="0" eaLnBrk="1" hangingPunct="1">
              <a:buFontTx/>
              <a:buNone/>
              <a:defRPr/>
            </a:pPr>
            <a:endParaRPr lang="en-GB" sz="2800" dirty="0" smtClean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GB" sz="2400" dirty="0" smtClean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GB" sz="2400" dirty="0" smtClean="0"/>
          </a:p>
        </p:txBody>
      </p:sp>
      <p:pic>
        <p:nvPicPr>
          <p:cNvPr id="37892" name="Picture 4" descr="baby-succ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429000"/>
            <a:ext cx="2546350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200" smtClean="0"/>
              <a:t>When we draw market failure diagrams we change the labelling slightly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200" smtClean="0"/>
              <a:t>Often the price axis becomes costs and benefits (there is no penalty for leaving at Price)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200" smtClean="0"/>
              <a:t>The supply curve is the Marginal Social Cost curve (</a:t>
            </a:r>
            <a:r>
              <a:rPr lang="en-GB" sz="2200" smtClean="0">
                <a:solidFill>
                  <a:schemeClr val="accent2"/>
                </a:solidFill>
              </a:rPr>
              <a:t>MSC</a:t>
            </a:r>
            <a:r>
              <a:rPr lang="en-GB" sz="2200" smtClean="0"/>
              <a:t>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200" smtClean="0"/>
              <a:t>The demand curve is the Marginal Social Benefits curve (</a:t>
            </a:r>
            <a:r>
              <a:rPr lang="en-GB" sz="2200" smtClean="0">
                <a:solidFill>
                  <a:srgbClr val="FF0000"/>
                </a:solidFill>
              </a:rPr>
              <a:t>MSB</a:t>
            </a:r>
            <a:r>
              <a:rPr lang="en-GB" sz="2200" smtClean="0"/>
              <a:t>) 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162175" y="3624263"/>
            <a:ext cx="850900" cy="469900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Costs &amp; Benefits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795963" y="63817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3144838" y="36464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3144838" y="6337300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3602038" y="4052888"/>
            <a:ext cx="2081212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5762625" y="5949950"/>
            <a:ext cx="60960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MSB</a:t>
            </a:r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 flipV="1">
            <a:off x="3917950" y="4094162"/>
            <a:ext cx="2022476" cy="2076448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5395118" y="3751555"/>
            <a:ext cx="576263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MSC</a:t>
            </a:r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>
            <a:off x="4819650" y="52689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4656138" y="6388100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 rot="5400000">
            <a:off x="3990182" y="4447381"/>
            <a:ext cx="0" cy="1639887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2520950" y="5157788"/>
            <a:ext cx="568325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P*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 flipH="1">
            <a:off x="5713412" y="3284984"/>
            <a:ext cx="430214" cy="4665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6011863" y="2997200"/>
            <a:ext cx="23764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1800">
                <a:solidFill>
                  <a:schemeClr val="accent2"/>
                </a:solidFill>
              </a:rPr>
              <a:t>Marginal Social Cost (Remember we associate supply with costs)</a:t>
            </a:r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6588125" y="4797425"/>
            <a:ext cx="25558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1800">
                <a:solidFill>
                  <a:srgbClr val="FF0000"/>
                </a:solidFill>
              </a:rPr>
              <a:t>Marginal Social Benefits (Remember we associate demand with benefits)</a:t>
            </a:r>
          </a:p>
        </p:txBody>
      </p:sp>
      <p:sp>
        <p:nvSpPr>
          <p:cNvPr id="18451" name="Line 19"/>
          <p:cNvSpPr>
            <a:spLocks noChangeShapeType="1"/>
          </p:cNvSpPr>
          <p:nvPr/>
        </p:nvSpPr>
        <p:spPr bwMode="auto">
          <a:xfrm flipH="1">
            <a:off x="6443663" y="5949950"/>
            <a:ext cx="792162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48" grpId="0" animBg="1"/>
      <p:bldP spid="18449" grpId="0"/>
      <p:bldP spid="18450" grpId="0"/>
      <p:bldP spid="1845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When the market is working properly we have allocative efficiency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sz="2400" dirty="0" smtClean="0"/>
              <a:t>The perfect market with the socially optimum output (Q*)</a:t>
            </a: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The Marginal Social </a:t>
            </a:r>
            <a:r>
              <a:rPr lang="en-GB" sz="2400" dirty="0" smtClean="0">
                <a:solidFill>
                  <a:srgbClr val="FF0000"/>
                </a:solidFill>
              </a:rPr>
              <a:t>Costs equal</a:t>
            </a:r>
            <a:r>
              <a:rPr lang="en-GB" sz="2400" dirty="0" smtClean="0"/>
              <a:t> the Marginal Social </a:t>
            </a:r>
            <a:r>
              <a:rPr lang="en-GB" sz="2400" dirty="0" smtClean="0">
                <a:solidFill>
                  <a:srgbClr val="FF0000"/>
                </a:solidFill>
              </a:rPr>
              <a:t>Benefits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sz="2400" dirty="0" smtClean="0"/>
              <a:t>Consumer surplus and Producer Surplus are </a:t>
            </a:r>
            <a:r>
              <a:rPr lang="en-US" sz="2400" dirty="0" err="1" smtClean="0"/>
              <a:t>maximised</a:t>
            </a:r>
            <a:endParaRPr lang="en-GB" sz="2400" dirty="0" smtClean="0"/>
          </a:p>
        </p:txBody>
      </p:sp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55888"/>
            <a:ext cx="5508625" cy="420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rax_power_s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323975"/>
            <a:ext cx="332740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5478463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Too much production happens because the firms only think about their private costs (Marginal Private Costs)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They think about their profit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They are profit </a:t>
            </a:r>
            <a:r>
              <a:rPr lang="en-GB" sz="2000" dirty="0" err="1" smtClean="0"/>
              <a:t>maximisers</a:t>
            </a:r>
            <a:endParaRPr lang="en-GB" sz="20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They don’t think about the cost to third parties (external costs)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The marginal social costs are larger                                        than the marginal private costs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dirty="0" smtClean="0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162175" y="3624263"/>
            <a:ext cx="850900" cy="4699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Costs &amp; Benefits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5795963" y="63817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3144838" y="36464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>
            <a:off x="3144838" y="6337300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3602038" y="4052888"/>
            <a:ext cx="2081212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5762625" y="5949950"/>
            <a:ext cx="60960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MSB</a:t>
            </a:r>
          </a:p>
        </p:txBody>
      </p:sp>
      <p:sp>
        <p:nvSpPr>
          <p:cNvPr id="27658" name="Line 10"/>
          <p:cNvSpPr>
            <a:spLocks noChangeShapeType="1"/>
          </p:cNvSpPr>
          <p:nvPr/>
        </p:nvSpPr>
        <p:spPr bwMode="auto">
          <a:xfrm flipV="1">
            <a:off x="3449638" y="4764088"/>
            <a:ext cx="2436812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5724525" y="4076700"/>
            <a:ext cx="64770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MSC</a:t>
            </a:r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>
            <a:off x="4819650" y="52689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4716463" y="6388100"/>
            <a:ext cx="43180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Q1</a:t>
            </a:r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 rot="5400000">
            <a:off x="3990182" y="4447381"/>
            <a:ext cx="0" cy="1639887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2520950" y="5157788"/>
            <a:ext cx="568325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P1</a:t>
            </a:r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 flipV="1">
            <a:off x="3276600" y="4365625"/>
            <a:ext cx="2436813" cy="1217613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5943600" y="4652963"/>
            <a:ext cx="573088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MPC</a:t>
            </a:r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>
            <a:off x="4500563" y="5013325"/>
            <a:ext cx="0" cy="12954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3571" name="Line 19"/>
          <p:cNvSpPr>
            <a:spLocks noChangeShapeType="1"/>
          </p:cNvSpPr>
          <p:nvPr/>
        </p:nvSpPr>
        <p:spPr bwMode="auto">
          <a:xfrm rot="5400000">
            <a:off x="3826669" y="4267994"/>
            <a:ext cx="0" cy="1347788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4084638" y="6381750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2530475" y="4797425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P*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8" grpId="0" animBg="1"/>
      <p:bldP spid="23570" grpId="0" animBg="1"/>
      <p:bldP spid="23571" grpId="0" animBg="1"/>
      <p:bldP spid="23572" grpId="0" animBg="1"/>
      <p:bldP spid="2357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rax_power_s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609725"/>
            <a:ext cx="332740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575"/>
            <a:ext cx="5589588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The external cost in this case is what?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It is the pollution to those not involved in the production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The external cost is the vertical distance between the MPC and MSC curve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EC is the negative externality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MPC + EC = MSC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When MPC is not equal to MSB there is market failure</a:t>
            </a:r>
          </a:p>
          <a:p>
            <a:pPr marL="0" indent="0" eaLnBrk="1" hangingPunct="1">
              <a:buNone/>
            </a:pPr>
            <a:endParaRPr lang="en-GB" sz="20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dirty="0" smtClean="0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162175" y="3624263"/>
            <a:ext cx="850900" cy="4699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Costs &amp; Benefits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795963" y="63817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3144838" y="36464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3144838" y="6337300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3602038" y="4052888"/>
            <a:ext cx="2081212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5762625" y="5949950"/>
            <a:ext cx="60960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MSB</a:t>
            </a:r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 flipV="1">
            <a:off x="3449638" y="4764088"/>
            <a:ext cx="2436812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5724525" y="4076700"/>
            <a:ext cx="64770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MSC</a:t>
            </a:r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>
            <a:off x="4819650" y="52689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4716463" y="6388100"/>
            <a:ext cx="43180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Q1</a:t>
            </a:r>
          </a:p>
        </p:txBody>
      </p:sp>
      <p:sp>
        <p:nvSpPr>
          <p:cNvPr id="28686" name="Line 14"/>
          <p:cNvSpPr>
            <a:spLocks noChangeShapeType="1"/>
          </p:cNvSpPr>
          <p:nvPr/>
        </p:nvSpPr>
        <p:spPr bwMode="auto">
          <a:xfrm rot="5400000">
            <a:off x="3990182" y="4447381"/>
            <a:ext cx="0" cy="1639887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2520950" y="5157788"/>
            <a:ext cx="568325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P1</a:t>
            </a:r>
          </a:p>
        </p:txBody>
      </p:sp>
      <p:sp>
        <p:nvSpPr>
          <p:cNvPr id="28688" name="Line 16"/>
          <p:cNvSpPr>
            <a:spLocks noChangeShapeType="1"/>
          </p:cNvSpPr>
          <p:nvPr/>
        </p:nvSpPr>
        <p:spPr bwMode="auto">
          <a:xfrm flipV="1">
            <a:off x="3276600" y="4365625"/>
            <a:ext cx="2436813" cy="1217613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5943600" y="4652963"/>
            <a:ext cx="573088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MPC</a:t>
            </a:r>
          </a:p>
        </p:txBody>
      </p:sp>
      <p:sp>
        <p:nvSpPr>
          <p:cNvPr id="28690" name="Line 18"/>
          <p:cNvSpPr>
            <a:spLocks noChangeShapeType="1"/>
          </p:cNvSpPr>
          <p:nvPr/>
        </p:nvSpPr>
        <p:spPr bwMode="auto">
          <a:xfrm>
            <a:off x="4500563" y="5013325"/>
            <a:ext cx="0" cy="12954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8691" name="Line 19"/>
          <p:cNvSpPr>
            <a:spLocks noChangeShapeType="1"/>
          </p:cNvSpPr>
          <p:nvPr/>
        </p:nvSpPr>
        <p:spPr bwMode="auto">
          <a:xfrm rot="5400000">
            <a:off x="3826669" y="4267994"/>
            <a:ext cx="0" cy="1347788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4084638" y="6381750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28693" name="Text Box 21"/>
          <p:cNvSpPr txBox="1">
            <a:spLocks noChangeArrowheads="1"/>
          </p:cNvSpPr>
          <p:nvPr/>
        </p:nvSpPr>
        <p:spPr bwMode="auto">
          <a:xfrm>
            <a:off x="2530475" y="4797425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P*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28694" name="Line 22"/>
          <p:cNvSpPr>
            <a:spLocks noChangeShapeType="1"/>
          </p:cNvSpPr>
          <p:nvPr/>
        </p:nvSpPr>
        <p:spPr bwMode="auto">
          <a:xfrm>
            <a:off x="5364163" y="458152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5414963" y="4564063"/>
            <a:ext cx="360362" cy="257175"/>
          </a:xfrm>
          <a:prstGeom prst="rect">
            <a:avLst/>
          </a:prstGeom>
          <a:solidFill>
            <a:srgbClr val="FF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>
                <a:latin typeface="Tahoma" panose="020B0604030504040204" pitchFamily="34" charset="0"/>
              </a:rPr>
              <a:t>EC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9" grpId="0" animBg="1"/>
      <p:bldP spid="24599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rax_power_s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950" y="1481138"/>
            <a:ext cx="332740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575"/>
            <a:ext cx="5724525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When MPC is not equal to MSC	                        there is market failure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So Government can use the market to fix the failure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It can try to make MPC equal to MSC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They increase the private costs                                       by making the firms pay for the pollution                             permits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dirty="0" smtClean="0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162175" y="3624263"/>
            <a:ext cx="850900" cy="4699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Costs &amp; Benefits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795963" y="63817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>
            <a:off x="3144838" y="36464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3144838" y="6337300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3602038" y="4052888"/>
            <a:ext cx="2081212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5762625" y="5949950"/>
            <a:ext cx="60960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MSB</a:t>
            </a:r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 flipV="1">
            <a:off x="3449638" y="4764088"/>
            <a:ext cx="2436812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5724525" y="4076700"/>
            <a:ext cx="64770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MSC</a:t>
            </a:r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4819650" y="52689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4716463" y="6388100"/>
            <a:ext cx="43180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Tahoma" panose="020B0604030504040204" pitchFamily="34" charset="0"/>
              </a:rPr>
              <a:t>Q1</a:t>
            </a:r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 rot="5400000">
            <a:off x="3990182" y="4447381"/>
            <a:ext cx="0" cy="1639887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2520950" y="5157788"/>
            <a:ext cx="568325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P1</a:t>
            </a:r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auto">
          <a:xfrm flipV="1">
            <a:off x="3276600" y="4365625"/>
            <a:ext cx="2436813" cy="1217613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5943600" y="4652963"/>
            <a:ext cx="573088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MPC</a:t>
            </a:r>
          </a:p>
        </p:txBody>
      </p:sp>
      <p:sp>
        <p:nvSpPr>
          <p:cNvPr id="29714" name="Line 18"/>
          <p:cNvSpPr>
            <a:spLocks noChangeShapeType="1"/>
          </p:cNvSpPr>
          <p:nvPr/>
        </p:nvSpPr>
        <p:spPr bwMode="auto">
          <a:xfrm>
            <a:off x="4500563" y="5013325"/>
            <a:ext cx="0" cy="12954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 rot="5400000">
            <a:off x="3826669" y="4267994"/>
            <a:ext cx="0" cy="1347788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4084638" y="6381750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29717" name="Text Box 21"/>
          <p:cNvSpPr txBox="1">
            <a:spLocks noChangeArrowheads="1"/>
          </p:cNvSpPr>
          <p:nvPr/>
        </p:nvSpPr>
        <p:spPr bwMode="auto">
          <a:xfrm>
            <a:off x="2530475" y="4797425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P*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29718" name="Line 22"/>
          <p:cNvSpPr>
            <a:spLocks noChangeShapeType="1"/>
          </p:cNvSpPr>
          <p:nvPr/>
        </p:nvSpPr>
        <p:spPr bwMode="auto">
          <a:xfrm>
            <a:off x="5364163" y="458152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5414963" y="4564063"/>
            <a:ext cx="360362" cy="257175"/>
          </a:xfrm>
          <a:prstGeom prst="rect">
            <a:avLst/>
          </a:prstGeom>
          <a:solidFill>
            <a:srgbClr val="FF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>
                <a:latin typeface="Tahoma" panose="020B0604030504040204" pitchFamily="34" charset="0"/>
              </a:rPr>
              <a:t>EC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3" grpId="0" animBg="1"/>
      <p:bldP spid="25623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rax_power_s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950" y="981075"/>
            <a:ext cx="332740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575"/>
            <a:ext cx="82296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When there are negative externalities there is welfare loss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We can illustrate this using this diagram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The turquoise triangle shows the size of</a:t>
            </a:r>
          </a:p>
          <a:p>
            <a:pPr marL="0" indent="0" eaLnBrk="1" hangingPunct="1">
              <a:buNone/>
            </a:pPr>
            <a:r>
              <a:rPr lang="en-GB" sz="2400" dirty="0" smtClean="0"/>
              <a:t> the welfare loss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dirty="0" smtClean="0"/>
          </a:p>
        </p:txBody>
      </p:sp>
      <p:pic>
        <p:nvPicPr>
          <p:cNvPr id="30724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2924175"/>
            <a:ext cx="4498975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6011863" y="3284538"/>
            <a:ext cx="3003550" cy="2862322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000" dirty="0">
                <a:latin typeface="+mn-lt"/>
              </a:rPr>
              <a:t>Remember that when you draw the welfare loss for a negative externality it points towards the zero (think of a number line – the negative numbers are behind the zero – the triangle points towards the negative numbers!!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rax_power_s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549275"/>
            <a:ext cx="332740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575"/>
            <a:ext cx="82296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By taxing the firm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The marginal private costs increase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The supply decreases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The quantity reduces from Q1 to Q2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The welfare loss is decreased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The turquoise triangle is decreased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sz="2000" dirty="0" smtClean="0"/>
              <a:t>The quantity is closer to Q*</a:t>
            </a:r>
            <a:endParaRPr lang="en-GB" sz="20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dirty="0" smtClean="0"/>
          </a:p>
        </p:txBody>
      </p:sp>
      <p:pic>
        <p:nvPicPr>
          <p:cNvPr id="317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808288"/>
            <a:ext cx="4905375" cy="5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630863" y="3284538"/>
            <a:ext cx="3384550" cy="29876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000" dirty="0">
                <a:latin typeface="+mn-lt"/>
              </a:rPr>
              <a:t>The socially optimum amount is Q* but to get this amount government would have to accurately measure the external cost (the pollution) and also the tax may be so large that firms may exit the market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000" dirty="0">
                <a:latin typeface="+mn-lt"/>
              </a:rPr>
              <a:t>Q2 is still better than Q1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This is the diagram that we use to show how the market works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Now assume that there is market failure and the market produces too much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There are negative externalities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What curve do we need to add                                      and where?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162175" y="3624263"/>
            <a:ext cx="850900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Price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795963" y="63817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3144838" y="36464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3144838" y="6337300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3602038" y="4052888"/>
            <a:ext cx="2081212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762625" y="5949950"/>
            <a:ext cx="465138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D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 flipV="1">
            <a:off x="3449638" y="4764088"/>
            <a:ext cx="2436812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5929313" y="4584700"/>
            <a:ext cx="42227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S</a:t>
            </a:r>
            <a:endParaRPr lang="en-US" altLang="en-US" sz="1000" dirty="0">
              <a:latin typeface="Tahoma" panose="020B0604030504040204" pitchFamily="34" charset="0"/>
            </a:endParaRPr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>
            <a:off x="4819650" y="52689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4656138" y="6388100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 rot="5400000">
            <a:off x="3990182" y="4447381"/>
            <a:ext cx="0" cy="1639887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520950" y="5157788"/>
            <a:ext cx="568325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P*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pic>
        <p:nvPicPr>
          <p:cNvPr id="4111" name="Picture 15" descr="drax_power_s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581150"/>
            <a:ext cx="332740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00861" y="4066995"/>
            <a:ext cx="20907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Q* = socially optimum quantity</a:t>
            </a:r>
          </a:p>
          <a:p>
            <a:r>
              <a:rPr lang="en-US" dirty="0" smtClean="0"/>
              <a:t>P* = socially optimum price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5508625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Time for you to draw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Draw a negative externality diagram on your white boards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smtClean="0"/>
          </a:p>
        </p:txBody>
      </p:sp>
      <p:pic>
        <p:nvPicPr>
          <p:cNvPr id="32771" name="Picture 2" descr="http://library.thinkquest.org/J001156/pencil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28625"/>
            <a:ext cx="3333750" cy="494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2" descr="drax_power_st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349500"/>
            <a:ext cx="332740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7" descr="train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549275"/>
            <a:ext cx="2909888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575"/>
            <a:ext cx="5580112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This diagram illustrates a positive externality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The socially optimum amount is Q*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Firms in this market are not producing                               enough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This time they are only thinking about                                  their benefits and not the benefits to                               society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There is potential welfare gain if more is produced (turquoise triangle)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2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dirty="0" smtClean="0"/>
          </a:p>
        </p:txBody>
      </p:sp>
      <p:pic>
        <p:nvPicPr>
          <p:cNvPr id="3379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3536950"/>
            <a:ext cx="4003675" cy="423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011863" y="3284538"/>
            <a:ext cx="3003550" cy="2862322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000" dirty="0">
                <a:latin typeface="+mn-lt"/>
              </a:rPr>
              <a:t>Remember that when you draw the welfare loss for a positive externality it points away from zero (think of a number line – the positive numbers are in front of the zero – the triangle points towards the positive numbers!!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5508625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Time for you to draw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Draw a positive externality diagram on your white boards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smtClean="0"/>
          </a:p>
        </p:txBody>
      </p:sp>
      <p:pic>
        <p:nvPicPr>
          <p:cNvPr id="34819" name="Picture 2" descr="http://library.thinkquest.org/J001156/pencil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28625"/>
            <a:ext cx="3333750" cy="494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7" descr="trai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900363"/>
            <a:ext cx="2909887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youthempowermentsolutions.org/sites/default/files/objective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765175"/>
            <a:ext cx="2228850" cy="222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07963" y="404813"/>
            <a:ext cx="8229600" cy="3671887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en-GB" sz="2800" dirty="0" smtClean="0"/>
              <a:t>Learning Objective: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GB" sz="2400" dirty="0" smtClean="0"/>
              <a:t>To understand how to illustrate over and under consumption market failure with diagrams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GB" sz="2400" dirty="0" smtClean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GB" sz="2400" dirty="0" smtClean="0"/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GB" sz="2800" dirty="0" smtClean="0"/>
              <a:t>Learning Outcome / Success Criteria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GB" sz="2400" dirty="0" smtClean="0"/>
              <a:t>Draw over/under consumption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GB" sz="2400" dirty="0" smtClean="0"/>
              <a:t>Successfully answer a 10                                       mark question </a:t>
            </a:r>
          </a:p>
          <a:p>
            <a:pPr marL="0" indent="0" eaLnBrk="1" hangingPunct="1">
              <a:buFontTx/>
              <a:buNone/>
              <a:defRPr/>
            </a:pPr>
            <a:endParaRPr lang="en-GB" sz="2800" dirty="0" smtClean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GB" sz="2400" dirty="0" smtClean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GB" sz="2400" dirty="0" smtClean="0"/>
          </a:p>
        </p:txBody>
      </p:sp>
      <p:pic>
        <p:nvPicPr>
          <p:cNvPr id="37892" name="Picture 4" descr="baby-succ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429000"/>
            <a:ext cx="2546350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6" descr="burg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590550"/>
            <a:ext cx="331152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55575"/>
            <a:ext cx="5297488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This diagram illustrates a negative externality in consumption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Too much consumption of a demerit good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Consumers are only thinking about their                             costs and benefits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There is welfare loss that needs to                                         be reduced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2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dirty="0" smtClean="0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5662612" y="3356992"/>
            <a:ext cx="3003550" cy="7016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000" dirty="0">
                <a:latin typeface="+mn-lt"/>
              </a:rPr>
              <a:t>Again the triangle is pointing to the negative!</a:t>
            </a:r>
          </a:p>
        </p:txBody>
      </p:sp>
      <p:pic>
        <p:nvPicPr>
          <p:cNvPr id="3789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2805113"/>
            <a:ext cx="4673600" cy="521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981075"/>
            <a:ext cx="498792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2" descr="burg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590550"/>
            <a:ext cx="331152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31775"/>
            <a:ext cx="52197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With either of these solutions the triangle will reduce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dirty="0" smtClean="0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5832474" y="3429000"/>
            <a:ext cx="2987675" cy="3170099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000" dirty="0">
                <a:latin typeface="+mn-lt"/>
              </a:rPr>
              <a:t>The socially optimum amount is Q* but to get this amount government would have to accurately measure the external </a:t>
            </a:r>
            <a:r>
              <a:rPr lang="en-GB" sz="2000" dirty="0" smtClean="0">
                <a:latin typeface="+mn-lt"/>
              </a:rPr>
              <a:t>costs/benefits. </a:t>
            </a:r>
            <a:r>
              <a:rPr lang="en-GB" sz="2000" dirty="0">
                <a:latin typeface="+mn-lt"/>
              </a:rPr>
              <a:t>To reduce the triangle (rather than remove it) and have a quantity less than Q1 will be an improvement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5508625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Time for you to draw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Draw a positive externality diagram on your white boards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smtClean="0"/>
          </a:p>
        </p:txBody>
      </p:sp>
      <p:pic>
        <p:nvPicPr>
          <p:cNvPr id="39939" name="Picture 2" descr="http://library.thinkquest.org/J001156/pencil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28625"/>
            <a:ext cx="3333750" cy="494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2" descr="burg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911475"/>
            <a:ext cx="331152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575"/>
            <a:ext cx="5220072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This diagram illustrates a positive externality in consumption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Too little consumption of a merit good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Consumers are only thinking about their      costs and benefits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 smtClean="0"/>
              <a:t>There is potential welfare gain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2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dirty="0" smtClean="0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011863" y="3284538"/>
            <a:ext cx="3003550" cy="7016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000"/>
              <a:t>Again the triangle is pointing to the negative!</a:t>
            </a:r>
          </a:p>
        </p:txBody>
      </p:sp>
      <p:pic>
        <p:nvPicPr>
          <p:cNvPr id="40964" name="Picture 6" descr="vaccin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822450"/>
            <a:ext cx="352425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2335213"/>
            <a:ext cx="5314950" cy="571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5867400" y="4868863"/>
            <a:ext cx="3003550" cy="7016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000" dirty="0">
                <a:latin typeface="+mn-lt"/>
              </a:rPr>
              <a:t>Positive externality points to the positive!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  <p:bldP spid="3277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55575"/>
            <a:ext cx="82296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200" dirty="0" smtClean="0"/>
              <a:t>With either of these solutions the triangle reduces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2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dirty="0" smtClean="0"/>
          </a:p>
        </p:txBody>
      </p:sp>
      <p:pic>
        <p:nvPicPr>
          <p:cNvPr id="41987" name="Picture 4" descr="vaccin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981075"/>
            <a:ext cx="352425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52513"/>
            <a:ext cx="5200650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5435600" y="3644900"/>
            <a:ext cx="3384550" cy="255454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000" dirty="0">
                <a:latin typeface="+mj-lt"/>
              </a:rPr>
              <a:t>The socially optimum amount is Q* but to get this amount government may have to pay large subsidies (opportunity cost). To reduce the triangle (rather than remove it) and have a quantity more than Q1 will be an improvement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36718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800" smtClean="0"/>
              <a:t>Learning Objective: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To understand how to illustrate market failure with diagrams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800" smtClean="0"/>
              <a:t>Learning Outcome / Success Criteria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Draw over/under production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Draw over/under consumption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800" smtClean="0"/>
              <a:t>Did we achieve these?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endParaRPr lang="en-GB" sz="2400" smtClean="0"/>
          </a:p>
          <a:p>
            <a:pPr lvl="1" eaLnBrk="1" hangingPunct="1">
              <a:buFont typeface="Wingdings" panose="05000000000000000000" pitchFamily="2" charset="2"/>
              <a:buChar char="Ø"/>
            </a:pPr>
            <a:endParaRPr lang="en-GB" sz="2400" smtClean="0"/>
          </a:p>
        </p:txBody>
      </p:sp>
      <p:pic>
        <p:nvPicPr>
          <p:cNvPr id="37892" name="Picture 4" descr="baby-succ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716338"/>
            <a:ext cx="4130675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5" descr="drax_power_s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413" y="445908"/>
            <a:ext cx="332740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495" y="58653"/>
            <a:ext cx="505349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1800" dirty="0" smtClean="0"/>
              <a:t>When it is firms that are producing too much we need to add another supply curve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1800" dirty="0" smtClean="0"/>
              <a:t>Where do we need to add it to show too much production (more Q?)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1800" dirty="0" smtClean="0"/>
              <a:t>More = Right – Add curve to the right (S1)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sz="1800" dirty="0" smtClean="0"/>
              <a:t>Note that we do not talk about this being a shift – this is just adding a curve to illustrate market failure</a:t>
            </a:r>
            <a:endParaRPr lang="en-GB" sz="18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1800" dirty="0" smtClean="0"/>
              <a:t>Now we talk about movement…..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1800" dirty="0" smtClean="0"/>
              <a:t>If there is too much production </a:t>
            </a:r>
            <a:r>
              <a:rPr lang="en-GB" sz="1800" dirty="0" err="1" smtClean="0"/>
              <a:t>govt</a:t>
            </a:r>
            <a:r>
              <a:rPr lang="en-GB" sz="1800" dirty="0" smtClean="0"/>
              <a:t> needs to get S1 to shift inwards (left) and get closer to the socially optimum of Q*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sz="1800" dirty="0" smtClean="0"/>
              <a:t>How can we get supply curves to shift to the left?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sz="1800" dirty="0" smtClean="0"/>
              <a:t>Increase the firm’s costs</a:t>
            </a:r>
            <a:endParaRPr lang="en-GB" sz="18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dirty="0" smtClean="0"/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4722495" y="3624263"/>
            <a:ext cx="850900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Price</a:t>
            </a: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8356283" y="63817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5126" name="Line 5"/>
          <p:cNvSpPr>
            <a:spLocks noChangeShapeType="1"/>
          </p:cNvSpPr>
          <p:nvPr/>
        </p:nvSpPr>
        <p:spPr bwMode="auto">
          <a:xfrm>
            <a:off x="5705158" y="36464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127" name="Line 6"/>
          <p:cNvSpPr>
            <a:spLocks noChangeShapeType="1"/>
          </p:cNvSpPr>
          <p:nvPr/>
        </p:nvSpPr>
        <p:spPr bwMode="auto">
          <a:xfrm>
            <a:off x="5705158" y="6337300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128" name="Line 7"/>
          <p:cNvSpPr>
            <a:spLocks noChangeShapeType="1"/>
          </p:cNvSpPr>
          <p:nvPr/>
        </p:nvSpPr>
        <p:spPr bwMode="auto">
          <a:xfrm>
            <a:off x="6162358" y="4052888"/>
            <a:ext cx="2081212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129" name="Text Box 8"/>
          <p:cNvSpPr txBox="1">
            <a:spLocks noChangeArrowheads="1"/>
          </p:cNvSpPr>
          <p:nvPr/>
        </p:nvSpPr>
        <p:spPr bwMode="auto">
          <a:xfrm>
            <a:off x="8322945" y="5949950"/>
            <a:ext cx="465138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D</a:t>
            </a:r>
          </a:p>
        </p:txBody>
      </p:sp>
      <p:sp>
        <p:nvSpPr>
          <p:cNvPr id="5130" name="Line 9"/>
          <p:cNvSpPr>
            <a:spLocks noChangeShapeType="1"/>
          </p:cNvSpPr>
          <p:nvPr/>
        </p:nvSpPr>
        <p:spPr bwMode="auto">
          <a:xfrm flipV="1">
            <a:off x="6009958" y="4764088"/>
            <a:ext cx="2436812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131" name="Text Box 10"/>
          <p:cNvSpPr txBox="1">
            <a:spLocks noChangeArrowheads="1"/>
          </p:cNvSpPr>
          <p:nvPr/>
        </p:nvSpPr>
        <p:spPr bwMode="auto">
          <a:xfrm>
            <a:off x="8284845" y="4076700"/>
            <a:ext cx="422275" cy="276999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S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5132" name="Line 11"/>
          <p:cNvSpPr>
            <a:spLocks noChangeShapeType="1"/>
          </p:cNvSpPr>
          <p:nvPr/>
        </p:nvSpPr>
        <p:spPr bwMode="auto">
          <a:xfrm>
            <a:off x="7379970" y="52689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133" name="Text Box 12"/>
          <p:cNvSpPr txBox="1">
            <a:spLocks noChangeArrowheads="1"/>
          </p:cNvSpPr>
          <p:nvPr/>
        </p:nvSpPr>
        <p:spPr bwMode="auto">
          <a:xfrm>
            <a:off x="7276783" y="6388100"/>
            <a:ext cx="576262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Q1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5134" name="Line 16"/>
          <p:cNvSpPr>
            <a:spLocks noChangeShapeType="1"/>
          </p:cNvSpPr>
          <p:nvPr/>
        </p:nvSpPr>
        <p:spPr bwMode="auto">
          <a:xfrm flipV="1">
            <a:off x="5836920" y="4365625"/>
            <a:ext cx="2436813" cy="1217613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137" name="Text Box 19"/>
          <p:cNvSpPr txBox="1">
            <a:spLocks noChangeArrowheads="1"/>
          </p:cNvSpPr>
          <p:nvPr/>
        </p:nvSpPr>
        <p:spPr bwMode="auto">
          <a:xfrm>
            <a:off x="8503920" y="4652963"/>
            <a:ext cx="501650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S1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5136" name="Line 21"/>
          <p:cNvSpPr>
            <a:spLocks noChangeShapeType="1"/>
          </p:cNvSpPr>
          <p:nvPr/>
        </p:nvSpPr>
        <p:spPr bwMode="auto">
          <a:xfrm>
            <a:off x="7060883" y="5013325"/>
            <a:ext cx="0" cy="12954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6644958" y="6381750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85619" y="2852559"/>
            <a:ext cx="3272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Q* = socially optimum quantity</a:t>
            </a:r>
          </a:p>
          <a:p>
            <a:r>
              <a:rPr lang="en-US" dirty="0" smtClean="0"/>
              <a:t>P* = socially optimum price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 animBg="1"/>
      <p:bldP spid="5132" grpId="0" animBg="1"/>
      <p:bldP spid="5133" grpId="0" animBg="1"/>
      <p:bldP spid="51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rax_power_s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083" y="248037"/>
            <a:ext cx="332740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5508625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So government needs to find a way to force supply to decrease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Or increase firm’s costs to reduce the overproduction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How could it do that?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Introducing pollution permits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dirty="0" smtClean="0"/>
          </a:p>
        </p:txBody>
      </p:sp>
      <p:sp>
        <p:nvSpPr>
          <p:cNvPr id="33" name="Text Box 3"/>
          <p:cNvSpPr txBox="1">
            <a:spLocks noChangeArrowheads="1"/>
          </p:cNvSpPr>
          <p:nvPr/>
        </p:nvSpPr>
        <p:spPr bwMode="auto">
          <a:xfrm>
            <a:off x="4029075" y="3624263"/>
            <a:ext cx="850900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Price</a:t>
            </a: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7662863" y="63817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37" name="Line 5"/>
          <p:cNvSpPr>
            <a:spLocks noChangeShapeType="1"/>
          </p:cNvSpPr>
          <p:nvPr/>
        </p:nvSpPr>
        <p:spPr bwMode="auto">
          <a:xfrm>
            <a:off x="5011738" y="36464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8" name="Line 6"/>
          <p:cNvSpPr>
            <a:spLocks noChangeShapeType="1"/>
          </p:cNvSpPr>
          <p:nvPr/>
        </p:nvSpPr>
        <p:spPr bwMode="auto">
          <a:xfrm>
            <a:off x="5011738" y="6337300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9" name="Line 7"/>
          <p:cNvSpPr>
            <a:spLocks noChangeShapeType="1"/>
          </p:cNvSpPr>
          <p:nvPr/>
        </p:nvSpPr>
        <p:spPr bwMode="auto">
          <a:xfrm>
            <a:off x="5468938" y="4052888"/>
            <a:ext cx="2081212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0" name="Text Box 8"/>
          <p:cNvSpPr txBox="1">
            <a:spLocks noChangeArrowheads="1"/>
          </p:cNvSpPr>
          <p:nvPr/>
        </p:nvSpPr>
        <p:spPr bwMode="auto">
          <a:xfrm>
            <a:off x="7629525" y="5949950"/>
            <a:ext cx="465138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D</a:t>
            </a:r>
          </a:p>
        </p:txBody>
      </p:sp>
      <p:sp>
        <p:nvSpPr>
          <p:cNvPr id="41" name="Line 9"/>
          <p:cNvSpPr>
            <a:spLocks noChangeShapeType="1"/>
          </p:cNvSpPr>
          <p:nvPr/>
        </p:nvSpPr>
        <p:spPr bwMode="auto">
          <a:xfrm flipV="1">
            <a:off x="5316538" y="4764088"/>
            <a:ext cx="2436812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7591425" y="4076700"/>
            <a:ext cx="422275" cy="276999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S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43" name="Line 11"/>
          <p:cNvSpPr>
            <a:spLocks noChangeShapeType="1"/>
          </p:cNvSpPr>
          <p:nvPr/>
        </p:nvSpPr>
        <p:spPr bwMode="auto">
          <a:xfrm>
            <a:off x="6686550" y="52689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6583363" y="6388100"/>
            <a:ext cx="576262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Q1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45" name="Line 16"/>
          <p:cNvSpPr>
            <a:spLocks noChangeShapeType="1"/>
          </p:cNvSpPr>
          <p:nvPr/>
        </p:nvSpPr>
        <p:spPr bwMode="auto">
          <a:xfrm flipV="1">
            <a:off x="5143500" y="4365625"/>
            <a:ext cx="2436813" cy="1217613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6" name="Text Box 19"/>
          <p:cNvSpPr txBox="1">
            <a:spLocks noChangeArrowheads="1"/>
          </p:cNvSpPr>
          <p:nvPr/>
        </p:nvSpPr>
        <p:spPr bwMode="auto">
          <a:xfrm>
            <a:off x="7810500" y="4652963"/>
            <a:ext cx="501650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S1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47" name="Line 21"/>
          <p:cNvSpPr>
            <a:spLocks noChangeShapeType="1"/>
          </p:cNvSpPr>
          <p:nvPr/>
        </p:nvSpPr>
        <p:spPr bwMode="auto">
          <a:xfrm>
            <a:off x="6367463" y="5013325"/>
            <a:ext cx="0" cy="12954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8" name="Text Box 23"/>
          <p:cNvSpPr txBox="1">
            <a:spLocks noChangeArrowheads="1"/>
          </p:cNvSpPr>
          <p:nvPr/>
        </p:nvSpPr>
        <p:spPr bwMode="auto">
          <a:xfrm>
            <a:off x="5951538" y="6381750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892199" y="2852559"/>
            <a:ext cx="3272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Q* = socially optimum quantity</a:t>
            </a:r>
          </a:p>
          <a:p>
            <a:r>
              <a:rPr lang="en-US" dirty="0" smtClean="0"/>
              <a:t>P* = socially optimum price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3" grpId="0" animBg="1"/>
      <p:bldP spid="44" grpId="0" animBg="1"/>
      <p:bldP spid="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5508625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Time for you to draw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Draw an overproduction diagram on your white boards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GB" sz="2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smtClean="0"/>
          </a:p>
        </p:txBody>
      </p:sp>
      <p:pic>
        <p:nvPicPr>
          <p:cNvPr id="7171" name="Picture 2" descr="http://library.thinkquest.org/J001156/pencil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28625"/>
            <a:ext cx="3333750" cy="494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Back to our perfect market diagram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This time we are going to change it so that there is market failure and the market produces too little – positive externality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What curve do we need to add and where?</a:t>
            </a:r>
          </a:p>
        </p:txBody>
      </p:sp>
      <p:pic>
        <p:nvPicPr>
          <p:cNvPr id="8207" name="Picture 17" descr="train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349500"/>
            <a:ext cx="2909888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340995" y="3624263"/>
            <a:ext cx="850900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Price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974783" y="63817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18" name="Line 5"/>
          <p:cNvSpPr>
            <a:spLocks noChangeShapeType="1"/>
          </p:cNvSpPr>
          <p:nvPr/>
        </p:nvSpPr>
        <p:spPr bwMode="auto">
          <a:xfrm>
            <a:off x="1323658" y="36464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>
            <a:off x="1323658" y="6337300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" name="Line 7"/>
          <p:cNvSpPr>
            <a:spLocks noChangeShapeType="1"/>
          </p:cNvSpPr>
          <p:nvPr/>
        </p:nvSpPr>
        <p:spPr bwMode="auto">
          <a:xfrm>
            <a:off x="1780858" y="4052888"/>
            <a:ext cx="2081212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3941445" y="5949950"/>
            <a:ext cx="465138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D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 flipV="1">
            <a:off x="1628458" y="4764088"/>
            <a:ext cx="2436812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4108133" y="4584700"/>
            <a:ext cx="42227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S</a:t>
            </a:r>
            <a:endParaRPr lang="en-US" altLang="en-US" sz="1000" dirty="0">
              <a:latin typeface="Tahoma" panose="020B0604030504040204" pitchFamily="34" charset="0"/>
            </a:endParaRPr>
          </a:p>
        </p:txBody>
      </p:sp>
      <p:sp>
        <p:nvSpPr>
          <p:cNvPr id="24" name="Line 11"/>
          <p:cNvSpPr>
            <a:spLocks noChangeShapeType="1"/>
          </p:cNvSpPr>
          <p:nvPr/>
        </p:nvSpPr>
        <p:spPr bwMode="auto">
          <a:xfrm>
            <a:off x="2998470" y="52689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2834958" y="6388100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26" name="Line 13"/>
          <p:cNvSpPr>
            <a:spLocks noChangeShapeType="1"/>
          </p:cNvSpPr>
          <p:nvPr/>
        </p:nvSpPr>
        <p:spPr bwMode="auto">
          <a:xfrm rot="5400000">
            <a:off x="2169002" y="4447381"/>
            <a:ext cx="0" cy="1639887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699770" y="5157788"/>
            <a:ext cx="568325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P*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76946" y="4991894"/>
            <a:ext cx="3401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Q* = socially optimum quantity</a:t>
            </a:r>
          </a:p>
          <a:p>
            <a:r>
              <a:rPr lang="en-US" dirty="0" smtClean="0"/>
              <a:t>P* = socially optimum price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82296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When it is firms that are producing too little it is the supply curve that needs to be added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To get closer to the socially optimum which way does the supply curve need to shift?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MoRe – Right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What makes the curve shift to the right?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A decrease in the firm’s costs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smtClean="0"/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2162175" y="3624263"/>
            <a:ext cx="850900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Price</a:t>
            </a: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5795963" y="63817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9221" name="Line 6"/>
          <p:cNvSpPr>
            <a:spLocks noChangeShapeType="1"/>
          </p:cNvSpPr>
          <p:nvPr/>
        </p:nvSpPr>
        <p:spPr bwMode="auto">
          <a:xfrm>
            <a:off x="3144838" y="36464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222" name="Line 7"/>
          <p:cNvSpPr>
            <a:spLocks noChangeShapeType="1"/>
          </p:cNvSpPr>
          <p:nvPr/>
        </p:nvSpPr>
        <p:spPr bwMode="auto">
          <a:xfrm>
            <a:off x="3144838" y="6337300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223" name="Line 8"/>
          <p:cNvSpPr>
            <a:spLocks noChangeShapeType="1"/>
          </p:cNvSpPr>
          <p:nvPr/>
        </p:nvSpPr>
        <p:spPr bwMode="auto">
          <a:xfrm>
            <a:off x="3602038" y="4052888"/>
            <a:ext cx="2081212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224" name="Text Box 9"/>
          <p:cNvSpPr txBox="1">
            <a:spLocks noChangeArrowheads="1"/>
          </p:cNvSpPr>
          <p:nvPr/>
        </p:nvSpPr>
        <p:spPr bwMode="auto">
          <a:xfrm>
            <a:off x="5762625" y="5949950"/>
            <a:ext cx="465138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D</a:t>
            </a:r>
          </a:p>
        </p:txBody>
      </p:sp>
      <p:sp>
        <p:nvSpPr>
          <p:cNvPr id="9225" name="Line 10"/>
          <p:cNvSpPr>
            <a:spLocks noChangeShapeType="1"/>
          </p:cNvSpPr>
          <p:nvPr/>
        </p:nvSpPr>
        <p:spPr bwMode="auto">
          <a:xfrm flipV="1">
            <a:off x="3449638" y="4764088"/>
            <a:ext cx="2436812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6300788" y="4941888"/>
            <a:ext cx="422275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S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9227" name="Line 12"/>
          <p:cNvSpPr>
            <a:spLocks noChangeShapeType="1"/>
          </p:cNvSpPr>
          <p:nvPr/>
        </p:nvSpPr>
        <p:spPr bwMode="auto">
          <a:xfrm>
            <a:off x="4819650" y="52689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228" name="Text Box 13"/>
          <p:cNvSpPr txBox="1">
            <a:spLocks noChangeArrowheads="1"/>
          </p:cNvSpPr>
          <p:nvPr/>
        </p:nvSpPr>
        <p:spPr bwMode="auto">
          <a:xfrm>
            <a:off x="4356100" y="6388100"/>
            <a:ext cx="500063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Q1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 flipV="1">
            <a:off x="3851275" y="4941888"/>
            <a:ext cx="2436813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230" name="Text Box 17"/>
          <p:cNvSpPr txBox="1">
            <a:spLocks noChangeArrowheads="1"/>
          </p:cNvSpPr>
          <p:nvPr/>
        </p:nvSpPr>
        <p:spPr bwMode="auto">
          <a:xfrm>
            <a:off x="5795963" y="4437063"/>
            <a:ext cx="547687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S1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 flipH="1">
            <a:off x="5076825" y="5516563"/>
            <a:ext cx="12700" cy="792162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5033963" y="6381750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pic>
        <p:nvPicPr>
          <p:cNvPr id="9233" name="Picture 23" descr="train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349500"/>
            <a:ext cx="2909888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9" grpId="0" animBg="1"/>
      <p:bldP spid="7184" grpId="0" animBg="1"/>
      <p:bldP spid="7186" grpId="0" animBg="1"/>
      <p:bldP spid="718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8229600" cy="58658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So government needs to either make it produce more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Or decrease it’s costs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How could it do that?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A subsidy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400" dirty="0" smtClean="0"/>
          </a:p>
        </p:txBody>
      </p:sp>
      <p:pic>
        <p:nvPicPr>
          <p:cNvPr id="10243" name="Picture 22" descr="train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385888"/>
            <a:ext cx="36290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162175" y="3624263"/>
            <a:ext cx="850900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Price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795963" y="6381750"/>
            <a:ext cx="971550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Quantity</a:t>
            </a: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3144838" y="3646488"/>
            <a:ext cx="0" cy="26908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3144838" y="6337300"/>
            <a:ext cx="33004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3602038" y="4052888"/>
            <a:ext cx="2081212" cy="20812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5762625" y="5949950"/>
            <a:ext cx="465138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D</a:t>
            </a:r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V="1">
            <a:off x="3449638" y="4764088"/>
            <a:ext cx="2436812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3" name="Text Box 11"/>
          <p:cNvSpPr txBox="1">
            <a:spLocks noChangeArrowheads="1"/>
          </p:cNvSpPr>
          <p:nvPr/>
        </p:nvSpPr>
        <p:spPr bwMode="auto">
          <a:xfrm>
            <a:off x="6300788" y="4941888"/>
            <a:ext cx="422275" cy="287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S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4819650" y="5268913"/>
            <a:ext cx="0" cy="10668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356100" y="6388100"/>
            <a:ext cx="500063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Q1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46" name="Line 16"/>
          <p:cNvSpPr>
            <a:spLocks noChangeShapeType="1"/>
          </p:cNvSpPr>
          <p:nvPr/>
        </p:nvSpPr>
        <p:spPr bwMode="auto">
          <a:xfrm flipV="1">
            <a:off x="3851275" y="4941888"/>
            <a:ext cx="2436813" cy="1217612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0255" name="Text Box 17"/>
          <p:cNvSpPr txBox="1">
            <a:spLocks noChangeArrowheads="1"/>
          </p:cNvSpPr>
          <p:nvPr/>
        </p:nvSpPr>
        <p:spPr bwMode="auto">
          <a:xfrm>
            <a:off x="5795963" y="4437063"/>
            <a:ext cx="547687" cy="2762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S1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48" name="Line 18"/>
          <p:cNvSpPr>
            <a:spLocks noChangeShapeType="1"/>
          </p:cNvSpPr>
          <p:nvPr/>
        </p:nvSpPr>
        <p:spPr bwMode="auto">
          <a:xfrm flipH="1">
            <a:off x="5076825" y="5516563"/>
            <a:ext cx="12700" cy="792162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9" name="Text Box 20"/>
          <p:cNvSpPr txBox="1">
            <a:spLocks noChangeArrowheads="1"/>
          </p:cNvSpPr>
          <p:nvPr/>
        </p:nvSpPr>
        <p:spPr bwMode="auto">
          <a:xfrm>
            <a:off x="5033963" y="6381750"/>
            <a:ext cx="568325" cy="2873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Q*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6" grpId="0" animBg="1"/>
      <p:bldP spid="48" grpId="0" animBg="1"/>
      <p:bldP spid="49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</TotalTime>
  <Words>1770</Words>
  <Application>Microsoft Macintosh PowerPoint</Application>
  <PresentationFormat>On-screen Show (4:3)</PresentationFormat>
  <Paragraphs>350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Default Design</vt:lpstr>
      <vt:lpstr>Market Failure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Failure</dc:title>
  <dc:creator>Rom</dc:creator>
  <cp:lastModifiedBy>Julia</cp:lastModifiedBy>
  <cp:revision>34</cp:revision>
  <dcterms:created xsi:type="dcterms:W3CDTF">2011-11-07T17:45:58Z</dcterms:created>
  <dcterms:modified xsi:type="dcterms:W3CDTF">2015-07-05T11:42:39Z</dcterms:modified>
</cp:coreProperties>
</file>